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68" r:id="rId2"/>
    <p:sldId id="270" r:id="rId3"/>
    <p:sldId id="269" r:id="rId4"/>
    <p:sldId id="256" r:id="rId5"/>
    <p:sldId id="257" r:id="rId6"/>
    <p:sldId id="258" r:id="rId7"/>
    <p:sldId id="259" r:id="rId8"/>
    <p:sldId id="260" r:id="rId9"/>
    <p:sldId id="261" r:id="rId10"/>
    <p:sldId id="272" r:id="rId11"/>
    <p:sldId id="27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5299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5530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530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5302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530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0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0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5530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530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5308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530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55310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531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1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1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1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1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1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1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1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1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2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3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4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4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4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4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4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4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4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55347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5534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4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535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5536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6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7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8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9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9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9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9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9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539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5396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539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9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5399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540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40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40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40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40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40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40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40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40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540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541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1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1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1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1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1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541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5541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41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1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2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2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5422" name="Rectangle 12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00200"/>
            <a:ext cx="7772400" cy="1973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423" name="Rectangle 12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424" name="Rectangle 12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5425" name="Rectangle 1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5426" name="Rectangle 1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0E8B19-E0DE-4713-A04C-161FFED614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5427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5427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4277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4278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4279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280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281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5428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4283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4284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4285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54286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4287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88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89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0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1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2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3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4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5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6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7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8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299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0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1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2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3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4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5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6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7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8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09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0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1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2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3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4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5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6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7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8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19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20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21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22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54323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54324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25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26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27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28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29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30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31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32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33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34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4335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54336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37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38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39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0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1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2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3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4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5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6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7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8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49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0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1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2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3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4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5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6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7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8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59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0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1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2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3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4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5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6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7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8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69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70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371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4372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4373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74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4375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4376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77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78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79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80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81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82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83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84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438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438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8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8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8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39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439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5439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39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9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9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9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4403" name="Rectangle 131"/>
          <p:cNvSpPr>
            <a:spLocks noChangeArrowheads="1"/>
          </p:cNvSpPr>
          <p:nvPr userDrawn="1"/>
        </p:nvSpPr>
        <p:spPr bwMode="auto">
          <a:xfrm>
            <a:off x="395288" y="333375"/>
            <a:ext cx="611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Arial" charset="0"/>
              </a:rPr>
              <a:t>Компьютерные вирусы: кто виноват и что делать? </a:t>
            </a:r>
          </a:p>
        </p:txBody>
      </p:sp>
      <p:pic>
        <p:nvPicPr>
          <p:cNvPr id="54404" name="Picture 13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2050" y="115888"/>
            <a:ext cx="1524000" cy="1228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4406" name="Picture 134" descr="MCj04059800000[1]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9763" y="5969000"/>
            <a:ext cx="884237" cy="889000"/>
          </a:xfrm>
          <a:prstGeom prst="rect">
            <a:avLst/>
          </a:prstGeom>
          <a:noFill/>
        </p:spPr>
      </p:pic>
      <p:pic>
        <p:nvPicPr>
          <p:cNvPr id="54408" name="Picture 136" descr="MCj04043930000[1]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832475"/>
            <a:ext cx="971550" cy="981075"/>
          </a:xfrm>
          <a:prstGeom prst="rect">
            <a:avLst/>
          </a:prstGeom>
          <a:noFill/>
        </p:spPr>
      </p:pic>
      <p:cxnSp>
        <p:nvCxnSpPr>
          <p:cNvPr id="54410" name="AutoShape 138"/>
          <p:cNvCxnSpPr>
            <a:cxnSpLocks noChangeShapeType="1"/>
            <a:stCxn id="54403" idx="1"/>
            <a:endCxn id="0" idx="1"/>
          </p:cNvCxnSpPr>
          <p:nvPr userDrawn="1"/>
        </p:nvCxnSpPr>
        <p:spPr bwMode="auto">
          <a:xfrm rot="10800000" flipH="1" flipV="1">
            <a:off x="395288" y="517525"/>
            <a:ext cx="7116762" cy="212725"/>
          </a:xfrm>
          <a:prstGeom prst="bentConnector3">
            <a:avLst>
              <a:gd name="adj1" fmla="val -3213"/>
            </a:avLst>
          </a:prstGeom>
          <a:noFill/>
          <a:ln w="57150">
            <a:solidFill>
              <a:srgbClr val="FFFF66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411" name="AutoShape 139"/>
          <p:cNvCxnSpPr>
            <a:cxnSpLocks noChangeShapeType="1"/>
            <a:stCxn id="0" idx="3"/>
          </p:cNvCxnSpPr>
          <p:nvPr userDrawn="1"/>
        </p:nvCxnSpPr>
        <p:spPr bwMode="auto">
          <a:xfrm>
            <a:off x="971550" y="6323013"/>
            <a:ext cx="7434263" cy="292100"/>
          </a:xfrm>
          <a:prstGeom prst="bentConnector3">
            <a:avLst>
              <a:gd name="adj1" fmla="val 49991"/>
            </a:avLst>
          </a:prstGeom>
          <a:noFill/>
          <a:ln w="57150">
            <a:solidFill>
              <a:srgbClr val="FFFF66"/>
            </a:solidFill>
            <a:miter lim="800000"/>
            <a:headEnd/>
            <a:tailEnd type="triangle" w="med" len="med"/>
          </a:ln>
          <a:effectLst/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viruslist.com/ru/viruses/encyclopedia?chapter=15676932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viruslist.com/ru/viruses/encyclopedia?chapter=15676933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viruslist.com/ru/viruses/encyclopedia?chapter=15676933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9_%D0%B2_%D0%BF%D0%B0%D0%BC%D1%8F%D1%82%D0%B8" TargetMode="External"/><Relationship Id="rId2" Type="http://schemas.openxmlformats.org/officeDocument/2006/relationships/hyperlink" Target="http://ru.wikipedia.org/wiki/196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viruslist.com/ru/viruses/encyclopedia?chapter=15676932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51875" cy="4392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>
                <a:solidFill>
                  <a:srgbClr val="FF0000"/>
                </a:solidFill>
              </a:rPr>
              <a:t>   Консилиум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>
                <a:solidFill>
                  <a:srgbClr val="FF0000"/>
                </a:solidFill>
              </a:rPr>
              <a:t>    ученых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ru-RU" sz="3600">
                <a:solidFill>
                  <a:srgbClr val="FF0000"/>
                </a:solidFill>
              </a:rPr>
              <a:t>врачей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20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Участники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700"/>
          </a:p>
          <a:p>
            <a:pPr>
              <a:lnSpc>
                <a:spcPct val="90000"/>
              </a:lnSpc>
            </a:pPr>
            <a:r>
              <a:rPr lang="ru-RU" sz="2800"/>
              <a:t>Профессор</a:t>
            </a:r>
          </a:p>
          <a:p>
            <a:pPr>
              <a:lnSpc>
                <a:spcPct val="90000"/>
              </a:lnSpc>
            </a:pPr>
            <a:r>
              <a:rPr lang="ru-RU" sz="2800"/>
              <a:t>Больной 	– 	компьютер</a:t>
            </a:r>
          </a:p>
          <a:p>
            <a:pPr>
              <a:lnSpc>
                <a:spcPct val="90000"/>
              </a:lnSpc>
            </a:pPr>
            <a:r>
              <a:rPr lang="ru-RU" sz="2800"/>
              <a:t>Родственник компьютера (владелец) </a:t>
            </a:r>
          </a:p>
          <a:p>
            <a:pPr>
              <a:lnSpc>
                <a:spcPct val="90000"/>
              </a:lnSpc>
            </a:pPr>
            <a:r>
              <a:rPr lang="ru-RU" sz="2800"/>
              <a:t>Лечащий врач</a:t>
            </a:r>
          </a:p>
          <a:p>
            <a:pPr>
              <a:lnSpc>
                <a:spcPct val="90000"/>
              </a:lnSpc>
            </a:pPr>
            <a:r>
              <a:rPr lang="ru-RU" sz="2800"/>
              <a:t>Ассистент профессора			</a:t>
            </a: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3" y="93663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268128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4" cstate="print"/>
          <a:srcRect t="37790" b="12596"/>
          <a:stretch>
            <a:fillRect/>
          </a:stretch>
        </p:blipFill>
        <p:spPr bwMode="auto">
          <a:xfrm>
            <a:off x="5867400" y="4797425"/>
            <a:ext cx="220027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0890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7235825" y="2806700"/>
            <a:ext cx="12874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Действие</a:t>
            </a:r>
          </a:p>
          <a:p>
            <a:r>
              <a:rPr lang="ru-RU" sz="1600" b="1"/>
              <a:t>Сетевого</a:t>
            </a:r>
          </a:p>
          <a:p>
            <a:r>
              <a:rPr lang="ru-RU" sz="1600" b="1"/>
              <a:t>червя </a:t>
            </a:r>
          </a:p>
          <a:p>
            <a:r>
              <a:rPr lang="ru-RU" sz="1600" b="1"/>
              <a:t>Melting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2478088"/>
            <a:ext cx="50863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651500" y="2276475"/>
            <a:ext cx="33115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В письме предлагается ознакомиться с подробностями, содержащимися в прилагаемом файле, имеющем имя LAWSUIT.EXE, EXPLANATION.EXE или DOCUMENTS.EXE. </a:t>
            </a:r>
          </a:p>
          <a:p>
            <a:endParaRPr lang="ru-RU" sz="1600"/>
          </a:p>
          <a:p>
            <a:r>
              <a:rPr lang="ru-RU" sz="1600"/>
              <a:t>При открытии файла червь устанавливает себя на компьютер, собирает базу адресов, хранящихся на компьютере, и снова рассылает себя по почте.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23850" y="908050"/>
            <a:ext cx="70564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	Версия почтового червя Bagle-DO выдает себя за письмо от потенциальных истцов, угрожая адресату судебными неприятностями.</a:t>
            </a:r>
          </a:p>
          <a:p>
            <a:r>
              <a:rPr lang="ru-RU" sz="1600"/>
              <a:t>	Письмо приходит с заголовками «Оплатите свои долги, или мы за вами придем»), «Немедленно свяжитесь со своим адвокатом» и т.д.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815975"/>
            <a:ext cx="9144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tabLst>
                <a:tab pos="685800" algn="l"/>
              </a:tabLst>
            </a:pPr>
            <a:r>
              <a:rPr lang="ru-RU" sz="1600" b="1">
                <a:hlinkClick r:id="rId2"/>
              </a:rPr>
              <a:t>Классические компьютерные вирусы</a:t>
            </a:r>
            <a:endParaRPr lang="ru-RU" sz="1600" b="1"/>
          </a:p>
          <a:p>
            <a:pPr indent="457200">
              <a:tabLst>
                <a:tab pos="685800" algn="l"/>
              </a:tabLst>
            </a:pPr>
            <a:endParaRPr lang="ru-RU" sz="1600" b="1"/>
          </a:p>
          <a:p>
            <a:pPr indent="457200">
              <a:tabLst>
                <a:tab pos="685800" algn="l"/>
              </a:tabLst>
            </a:pPr>
            <a:r>
              <a:rPr lang="ru-RU" sz="1600"/>
              <a:t>программы, распространяющие свои копии по ресурсам локального компьютера с целью:</a:t>
            </a:r>
          </a:p>
          <a:p>
            <a:pPr indent="457200">
              <a:buSzPct val="6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последующего запуска своего кода при каких-либо действиях пользователя; </a:t>
            </a:r>
          </a:p>
          <a:p>
            <a:pPr indent="457200">
              <a:buSzPct val="6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дальнейшего внедрения в другие ресурсы компьютера. </a:t>
            </a:r>
          </a:p>
          <a:p>
            <a:pPr indent="457200">
              <a:tabLst>
                <a:tab pos="685800" algn="l"/>
              </a:tabLst>
            </a:pPr>
            <a:endParaRPr lang="en-US" sz="1600"/>
          </a:p>
          <a:p>
            <a:pPr indent="457200">
              <a:tabLst>
                <a:tab pos="685800" algn="l"/>
              </a:tabLst>
            </a:pPr>
            <a:r>
              <a:rPr lang="ru-RU" sz="1600"/>
              <a:t>В отличие от червей, вирусы не используют сетевых сервисов для проникновения на другие компьютеры. Копия вируса попадает на удалённые компьютеры только в том случае, если зараженный объект по каким-либо не зависящим от функционала вируса причинам оказывается активизированным на другом компьютере, например:</a:t>
            </a:r>
          </a:p>
          <a:p>
            <a:pPr lvl="1">
              <a:buFont typeface="Webdings" pitchFamily="18" charset="2"/>
              <a:buChar char=""/>
              <a:tabLst>
                <a:tab pos="685800" algn="l"/>
              </a:tabLst>
            </a:pPr>
            <a:r>
              <a:rPr lang="ru-RU" sz="1600"/>
              <a:t>при заражении доступных дисков вирус</a:t>
            </a:r>
            <a:r>
              <a:rPr lang="en-US" sz="1600"/>
              <a:t> </a:t>
            </a:r>
            <a:r>
              <a:rPr lang="ru-RU" sz="1600"/>
              <a:t>проник</a:t>
            </a:r>
            <a:endParaRPr lang="en-US" sz="1600"/>
          </a:p>
          <a:p>
            <a:pPr indent="457200">
              <a:buFont typeface="Webdings" pitchFamily="18" charset="2"/>
              <a:buNone/>
              <a:tabLst>
                <a:tab pos="685800" algn="l"/>
              </a:tabLst>
            </a:pPr>
            <a:r>
              <a:rPr lang="ru-RU" sz="1600"/>
              <a:t>в файлы, расположенные на сетевом ресурсе; </a:t>
            </a:r>
            <a:endParaRPr lang="en-US" sz="1600"/>
          </a:p>
          <a:p>
            <a:pPr indent="457200">
              <a:buFont typeface="Webdings" pitchFamily="18" charset="2"/>
              <a:buNone/>
              <a:tabLst>
                <a:tab pos="685800" algn="l"/>
              </a:tabLst>
            </a:pPr>
            <a:endParaRPr lang="ru-RU" sz="1600"/>
          </a:p>
          <a:p>
            <a:pPr lvl="1">
              <a:buFont typeface="Webdings" pitchFamily="18" charset="2"/>
              <a:buChar char=""/>
              <a:tabLst>
                <a:tab pos="685800" algn="l"/>
              </a:tabLst>
            </a:pPr>
            <a:r>
              <a:rPr lang="ru-RU" sz="1600"/>
              <a:t>вирус скопировал себя на съёмный носитель</a:t>
            </a:r>
            <a:endParaRPr lang="en-US" sz="1600"/>
          </a:p>
          <a:p>
            <a:pPr indent="457200">
              <a:buFont typeface="Webdings" pitchFamily="18" charset="2"/>
              <a:buNone/>
              <a:tabLst>
                <a:tab pos="685800" algn="l"/>
              </a:tabLst>
            </a:pPr>
            <a:r>
              <a:rPr lang="ru-RU" sz="1600"/>
              <a:t>или заразил файлы на нем; </a:t>
            </a:r>
            <a:endParaRPr lang="en-US" sz="1600"/>
          </a:p>
          <a:p>
            <a:pPr indent="457200">
              <a:buFont typeface="Webdings" pitchFamily="18" charset="2"/>
              <a:buNone/>
              <a:tabLst>
                <a:tab pos="685800" algn="l"/>
              </a:tabLst>
            </a:pPr>
            <a:endParaRPr lang="ru-RU" sz="1600"/>
          </a:p>
          <a:p>
            <a:pPr lvl="1">
              <a:buFont typeface="Webdings" pitchFamily="18" charset="2"/>
              <a:buChar char=""/>
              <a:tabLst>
                <a:tab pos="685800" algn="l"/>
              </a:tabLst>
            </a:pPr>
            <a:r>
              <a:rPr lang="ru-RU" sz="1600"/>
              <a:t>пользователь отослал электронное письмо</a:t>
            </a:r>
            <a:endParaRPr lang="en-US" sz="1600"/>
          </a:p>
          <a:p>
            <a:pPr indent="457200">
              <a:buFont typeface="Webdings" pitchFamily="18" charset="2"/>
              <a:buNone/>
              <a:tabLst>
                <a:tab pos="685800" algn="l"/>
              </a:tabLst>
            </a:pPr>
            <a:r>
              <a:rPr lang="ru-RU" sz="1600"/>
              <a:t>с зараженным вложением. </a:t>
            </a:r>
          </a:p>
          <a:p>
            <a:pPr indent="457200">
              <a:buFontTx/>
              <a:buChar char="•"/>
              <a:tabLst>
                <a:tab pos="685800" algn="l"/>
              </a:tabLst>
            </a:pPr>
            <a:endParaRPr lang="ru-RU" sz="1600"/>
          </a:p>
        </p:txBody>
      </p:sp>
      <p:pic>
        <p:nvPicPr>
          <p:cNvPr id="138246" name="Picture 6" descr="antivi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644900"/>
            <a:ext cx="23622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07950" y="981075"/>
            <a:ext cx="417671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/>
            <a:r>
              <a:rPr lang="ru-RU" sz="1600" b="1">
                <a:hlinkClick r:id="rId2"/>
              </a:rPr>
              <a:t>Троянские программы</a:t>
            </a:r>
            <a:endParaRPr lang="ru-RU" sz="1600" b="1"/>
          </a:p>
          <a:p>
            <a:pPr indent="457200"/>
            <a:endParaRPr lang="ru-RU" sz="800"/>
          </a:p>
          <a:p>
            <a:pPr indent="457200"/>
            <a:r>
              <a:rPr lang="ru-RU" sz="1600"/>
              <a:t>программы, осуществляющие различные несанкционированные пользователем действия: </a:t>
            </a:r>
          </a:p>
          <a:p>
            <a:pPr indent="457200"/>
            <a:endParaRPr lang="ru-RU" sz="800"/>
          </a:p>
          <a:p>
            <a:pPr indent="457200">
              <a:buFont typeface="Wingdings" pitchFamily="2" charset="2"/>
              <a:buChar char="N"/>
            </a:pPr>
            <a:r>
              <a:rPr lang="ru-RU" sz="1600"/>
              <a:t>сбор информации и ее передачу злоумышленнику, </a:t>
            </a:r>
          </a:p>
          <a:p>
            <a:pPr indent="457200">
              <a:buFont typeface="Wingdings" pitchFamily="2" charset="2"/>
              <a:buNone/>
            </a:pPr>
            <a:endParaRPr lang="ru-RU" sz="1600"/>
          </a:p>
          <a:p>
            <a:pPr indent="457200">
              <a:buFont typeface="Wingdings" pitchFamily="2" charset="2"/>
              <a:buChar char="N"/>
            </a:pPr>
            <a:r>
              <a:rPr lang="ru-RU" sz="1600"/>
              <a:t>ее разрушение или злонамеренную модификацию, </a:t>
            </a:r>
          </a:p>
          <a:p>
            <a:pPr indent="457200">
              <a:buFont typeface="Wingdings" pitchFamily="2" charset="2"/>
              <a:buNone/>
            </a:pPr>
            <a:endParaRPr lang="ru-RU" sz="1600"/>
          </a:p>
          <a:p>
            <a:pPr indent="457200">
              <a:buFont typeface="Wingdings" pitchFamily="2" charset="2"/>
              <a:buChar char="N"/>
            </a:pPr>
            <a:r>
              <a:rPr lang="ru-RU" sz="1600"/>
              <a:t>нарушение работоспособности компьютера, </a:t>
            </a:r>
          </a:p>
          <a:p>
            <a:pPr indent="457200">
              <a:buFont typeface="Wingdings" pitchFamily="2" charset="2"/>
              <a:buNone/>
            </a:pPr>
            <a:endParaRPr lang="ru-RU" sz="1600"/>
          </a:p>
          <a:p>
            <a:pPr indent="457200">
              <a:buFont typeface="Wingdings" pitchFamily="2" charset="2"/>
              <a:buChar char="N"/>
            </a:pPr>
            <a:r>
              <a:rPr lang="ru-RU" sz="1600"/>
              <a:t>использование ресурсов компьютера в неблаговидных целях.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044575" y="5084763"/>
            <a:ext cx="83518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Отдельные категории троянских программ наносят ущерб удаленным компьютерам и сетям, не нарушая работоспособность зараженного компьютера (например, троянские программы, разработанные для массированных DoS-атак на удалённые ресурсы сети).</a:t>
            </a:r>
          </a:p>
        </p:txBody>
      </p:sp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635125"/>
            <a:ext cx="43783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468313" y="1312863"/>
            <a:ext cx="813593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ru-RU" sz="1600" b="1">
                <a:hlinkClick r:id="rId2"/>
              </a:rPr>
              <a:t>Хакерские утилиты и прочие вредоносные программы</a:t>
            </a:r>
            <a:endParaRPr lang="ru-RU" sz="1600" b="1"/>
          </a:p>
          <a:p>
            <a:pPr>
              <a:tabLst>
                <a:tab pos="685800" algn="l"/>
              </a:tabLst>
            </a:pPr>
            <a:endParaRPr lang="ru-RU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утилиты автоматизации создания вирусов, червей и троянских программ (конструкторы); </a:t>
            </a:r>
            <a:endParaRPr lang="en-US" sz="1600"/>
          </a:p>
          <a:p>
            <a:pPr>
              <a:buSzPct val="150000"/>
              <a:buFont typeface="Webdings" pitchFamily="18" charset="2"/>
              <a:buNone/>
              <a:tabLst>
                <a:tab pos="685800" algn="l"/>
              </a:tabLst>
            </a:pPr>
            <a:endParaRPr lang="ru-RU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программные библиотеки, разработанные для создания вредоносного ПО; </a:t>
            </a:r>
            <a:endParaRPr lang="en-US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endParaRPr lang="ru-RU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хакерские утилиты скрытия кода зараженных файлов от антивирусной проверки (шифровальщики файлов); </a:t>
            </a:r>
            <a:endParaRPr lang="en-US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endParaRPr lang="ru-RU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«злые шутки», затрудняющие работу с компьютером; </a:t>
            </a:r>
            <a:endParaRPr lang="en-US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endParaRPr lang="ru-RU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программы, сообщающие пользователю заведомо ложную информацию о своих действиях в системе; </a:t>
            </a:r>
            <a:endParaRPr lang="en-US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endParaRPr lang="ru-RU" sz="1600"/>
          </a:p>
          <a:p>
            <a:pPr>
              <a:buSzPct val="15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прочие программы, тем или иным способом намеренно наносящие прямой или косвенный ущерб данному или удалённым компьютерам. </a:t>
            </a:r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175" y="115888"/>
            <a:ext cx="16017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36513" y="877888"/>
            <a:ext cx="9144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ru-RU" b="1"/>
              <a:t>Инструкция по лечению и мерам профилактики</a:t>
            </a:r>
          </a:p>
          <a:p>
            <a:pPr indent="457200">
              <a:tabLst>
                <a:tab pos="457200" algn="l"/>
              </a:tabLst>
            </a:pPr>
            <a:r>
              <a:rPr lang="ru-RU" b="1"/>
              <a:t>заражения вирусом</a:t>
            </a:r>
            <a:endParaRPr lang="ru-RU"/>
          </a:p>
          <a:p>
            <a:pPr indent="457200">
              <a:tabLst>
                <a:tab pos="457200" algn="l"/>
              </a:tabLst>
            </a:pPr>
            <a:r>
              <a:rPr lang="ru-RU" sz="1400" b="1"/>
              <a:t>Если вы заметили, что ваш компьютер ведет себя «подозрительно»: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Не паникуйте! 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Отключите компьютер от интернета. 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Отключите компьютер от локальной сети, если он к ней был подключен. 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Если симптом заражения состоит в том, что вы не можете загрузиться с жесткого диска компьютера (компьютер выдает ошибку, когда вы его включаете), попробуйте загрузиться в режиме защиты от сбоев или с диска аварийной загрузки Windows, который вы создавали при установке операционной системы на компьютер. 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Прежде чем предпринимать какие-либо действия, сохраните результаты вашей работы на внешний носитель (дискету, CD-диск, флэш-карту и пр.). 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Установите полную версию Антивируса, если вы этого еще не сделали и на вашем компьютере не установлено других антивирусных программ. 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Получите последние обновления антивирусных баз. Если это возможно, для их получения выходите в интернет не со своего компьютера, а с незараженного компьютера друзей, из интернет-кафе и т.п.. Лучше воспользоваться другим компьютером, поскольку при подключении к интернету с зараженного компьютера есть вероятность отправки вирусом важной информации злоумышленникам или распространения вируса по адресам вашей адресной книги. Именно поэтому при подозрении на заражение лучше всего сразу отключиться от интернета. 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Установите рекомендуемый уровень настроек антивирусной программы. </a:t>
            </a:r>
          </a:p>
          <a:p>
            <a:pPr indent="457200">
              <a:buFontTx/>
              <a:buAutoNum type="arabicPeriod"/>
              <a:tabLst>
                <a:tab pos="457200" algn="l"/>
              </a:tabLst>
            </a:pPr>
            <a:r>
              <a:rPr lang="ru-RU" sz="1400"/>
              <a:t>Запустите полную проверку компьютера.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395288" y="1162050"/>
            <a:ext cx="82804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SzPct val="150000"/>
              <a:buFont typeface="Webdings" pitchFamily="18" charset="2"/>
              <a:buNone/>
              <a:tabLst>
                <a:tab pos="1143000" algn="l"/>
              </a:tabLst>
            </a:pPr>
            <a:r>
              <a:rPr lang="ru-RU" sz="2000" b="1"/>
              <a:t>Признаки заражения компьютера </a:t>
            </a:r>
          </a:p>
          <a:p>
            <a:pPr algn="ctr">
              <a:buSzPct val="150000"/>
              <a:buFont typeface="Webdings" pitchFamily="18" charset="2"/>
              <a:buNone/>
              <a:tabLst>
                <a:tab pos="1143000" algn="l"/>
              </a:tabLst>
            </a:pPr>
            <a:endParaRPr lang="ru-RU" sz="2000" b="1"/>
          </a:p>
          <a:p>
            <a:pPr>
              <a:buSzPct val="150000"/>
              <a:buFont typeface="Webdings" pitchFamily="18" charset="2"/>
              <a:buChar char="h"/>
              <a:tabLst>
                <a:tab pos="1143000" algn="l"/>
              </a:tabLst>
            </a:pPr>
            <a:r>
              <a:rPr lang="ru-RU"/>
              <a:t>  вывод на экран непредусмотренных сообщений или изображений; </a:t>
            </a:r>
          </a:p>
          <a:p>
            <a:pPr>
              <a:buSzPct val="150000"/>
              <a:buFont typeface="Webdings" pitchFamily="18" charset="2"/>
              <a:buNone/>
              <a:tabLst>
                <a:tab pos="1143000" algn="l"/>
              </a:tabLst>
            </a:pPr>
            <a:endParaRPr lang="ru-RU"/>
          </a:p>
          <a:p>
            <a:pPr>
              <a:buSzPct val="150000"/>
              <a:buFont typeface="Webdings" pitchFamily="18" charset="2"/>
              <a:buChar char="h"/>
              <a:tabLst>
                <a:tab pos="1143000" algn="l"/>
              </a:tabLst>
            </a:pPr>
            <a:r>
              <a:rPr lang="ru-RU"/>
              <a:t>  подача непредусмотренных звуковых сигналов; </a:t>
            </a:r>
          </a:p>
          <a:p>
            <a:pPr>
              <a:buSzPct val="150000"/>
              <a:buFont typeface="Webdings" pitchFamily="18" charset="2"/>
              <a:buNone/>
              <a:tabLst>
                <a:tab pos="1143000" algn="l"/>
              </a:tabLst>
            </a:pPr>
            <a:endParaRPr lang="ru-RU"/>
          </a:p>
          <a:p>
            <a:pPr>
              <a:buSzPct val="150000"/>
              <a:buFont typeface="Webdings" pitchFamily="18" charset="2"/>
              <a:buChar char="h"/>
              <a:tabLst>
                <a:tab pos="1143000" algn="l"/>
              </a:tabLst>
            </a:pPr>
            <a:r>
              <a:rPr lang="ru-RU"/>
              <a:t>  неожиданное открытие и закрытие лотка CD-ROM-устройства; </a:t>
            </a:r>
          </a:p>
          <a:p>
            <a:pPr>
              <a:buSzPct val="150000"/>
              <a:buFont typeface="Webdings" pitchFamily="18" charset="2"/>
              <a:buNone/>
              <a:tabLst>
                <a:tab pos="1143000" algn="l"/>
              </a:tabLst>
            </a:pPr>
            <a:endParaRPr lang="ru-RU"/>
          </a:p>
          <a:p>
            <a:pPr>
              <a:buSzPct val="150000"/>
              <a:buFont typeface="Webdings" pitchFamily="18" charset="2"/>
              <a:buChar char="h"/>
              <a:tabLst>
                <a:tab pos="1143000" algn="l"/>
              </a:tabLst>
            </a:pPr>
            <a:r>
              <a:rPr lang="ru-RU"/>
              <a:t>  произвольный, без вашего участия, запуск на компьютере каких-либо программ; </a:t>
            </a:r>
          </a:p>
          <a:p>
            <a:pPr>
              <a:buSzPct val="150000"/>
              <a:buFont typeface="Webdings" pitchFamily="18" charset="2"/>
              <a:buNone/>
              <a:tabLst>
                <a:tab pos="1143000" algn="l"/>
              </a:tabLst>
            </a:pPr>
            <a:endParaRPr lang="ru-RU"/>
          </a:p>
          <a:p>
            <a:pPr>
              <a:buSzPct val="150000"/>
              <a:buFont typeface="Webdings" pitchFamily="18" charset="2"/>
              <a:buChar char="h"/>
              <a:tabLst>
                <a:tab pos="1143000" algn="l"/>
              </a:tabLst>
            </a:pPr>
            <a:r>
              <a:rPr lang="ru-RU"/>
              <a:t>  при наличии на вашем компьютере межсетевого экрана, появление предупреждений о попытке какой-либо из программ вашего компьютера выйти в интернет, хотя вы это никак не инициировали. </a:t>
            </a:r>
          </a:p>
        </p:txBody>
      </p:sp>
      <p:pic>
        <p:nvPicPr>
          <p:cNvPr id="1464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481638"/>
            <a:ext cx="38163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81075"/>
            <a:ext cx="8229600" cy="269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Косвенные признаки компьютера: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/>
          </a:p>
          <a:p>
            <a:pPr>
              <a:lnSpc>
                <a:spcPct val="80000"/>
              </a:lnSpc>
            </a:pPr>
            <a:r>
              <a:rPr lang="ru-RU" sz="1800"/>
              <a:t>частые зависания и сбои в работе компьютера;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медленная работа компьютера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при запуске программ;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невозможность загрузки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операционной системы;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исчезновение файлов и каталогов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или искажение их содержимого;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частое обращение к жесткому диску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(часто мигает лампочка на системном блоке);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интернет-браузер «зависает» или ведет себя неожиданным образом (например, окно программы невозможно закрыть). </a:t>
            </a:r>
          </a:p>
        </p:txBody>
      </p:sp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963" y="1916113"/>
            <a:ext cx="36766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3" cstate="print"/>
          <a:srcRect r="11812" b="11812"/>
          <a:stretch>
            <a:fillRect/>
          </a:stretch>
        </p:blipFill>
        <p:spPr bwMode="auto">
          <a:xfrm>
            <a:off x="5087938" y="1944688"/>
            <a:ext cx="394811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1989138"/>
            <a:ext cx="4176712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1150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42988" y="5891213"/>
            <a:ext cx="669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/>
              <a:t>Копия машины Бэббиджа в лондонском Музее Науки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BM_360"/>
          <p:cNvPicPr>
            <a:picLocks noChangeAspect="1" noChangeArrowheads="1"/>
          </p:cNvPicPr>
          <p:nvPr/>
        </p:nvPicPr>
        <p:blipFill>
          <a:blip r:embed="rId2" cstate="print"/>
          <a:srcRect t="8739" r="34645" b="17477"/>
          <a:stretch>
            <a:fillRect/>
          </a:stretch>
        </p:blipFill>
        <p:spPr bwMode="auto">
          <a:xfrm>
            <a:off x="1187450" y="1268413"/>
            <a:ext cx="61341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524750" y="3371850"/>
            <a:ext cx="1216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/>
              <a:t>IBM 360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3265488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Фон-Нейм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28775"/>
            <a:ext cx="296386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76300" y="922338"/>
            <a:ext cx="6503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600" b="1"/>
              <a:t>Американский математик и физик Джон фон Нейман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8749" r="26247"/>
          <a:stretch>
            <a:fillRect/>
          </a:stretch>
        </p:blipFill>
        <p:spPr bwMode="auto">
          <a:xfrm>
            <a:off x="395288" y="1689100"/>
            <a:ext cx="22288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695450"/>
            <a:ext cx="6048375" cy="3965575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651500" y="5964238"/>
            <a:ext cx="1216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/>
              <a:t>IBM 650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250825" y="1412875"/>
            <a:ext cx="8642350" cy="432117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SzPct val="160000"/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SzPct val="160000"/>
              <a:buFont typeface="Wingdings" pitchFamily="2" charset="2"/>
              <a:buChar char="M"/>
            </a:pPr>
            <a:r>
              <a:rPr lang="ru-RU" sz="2000"/>
              <a:t>Дарвин — компьютерная игра разработанная в </a:t>
            </a:r>
            <a:r>
              <a:rPr lang="ru-RU" sz="2000">
                <a:hlinkClick r:id="rId2" tooltip="1961"/>
              </a:rPr>
              <a:t>1961</a:t>
            </a:r>
            <a:r>
              <a:rPr lang="ru-RU" sz="2000"/>
              <a:t> сотрудниками Bell Labs В.А.Высотским, Х.Д.Макилроем и Робертом Моррисом (ст.), для компьютеров IBM 7090, в которой несколько</a:t>
            </a:r>
            <a:r>
              <a:rPr lang="en-US" sz="2000"/>
              <a:t> </a:t>
            </a:r>
            <a:r>
              <a:rPr lang="ru-RU" sz="2000"/>
              <a:t>ассемблерных программ, названных «организмами», загружались в память компьютера. </a:t>
            </a:r>
            <a:endParaRPr lang="en-US" sz="2000"/>
          </a:p>
          <a:p>
            <a:pPr>
              <a:lnSpc>
                <a:spcPct val="80000"/>
              </a:lnSpc>
              <a:buSzPct val="160000"/>
              <a:buFont typeface="Wingdings" pitchFamily="2" charset="2"/>
              <a:buNone/>
            </a:pPr>
            <a:r>
              <a:rPr lang="en-US" sz="2000"/>
              <a:t>	</a:t>
            </a:r>
            <a:endParaRPr lang="ru-RU" sz="2000"/>
          </a:p>
          <a:p>
            <a:pPr>
              <a:lnSpc>
                <a:spcPct val="80000"/>
              </a:lnSpc>
              <a:buSzPct val="160000"/>
              <a:buFont typeface="Wingdings" pitchFamily="2" charset="2"/>
              <a:buNone/>
            </a:pPr>
            <a:r>
              <a:rPr lang="ru-RU" sz="2000"/>
              <a:t>	Организмы, созданные одним игроком (т. е. принадлежащие к одному виду), должны были уничтожать представителей другого вида и захватывать жизненное пространство. Победителем считался тот игрок, чьи организмы захватывали всю память.</a:t>
            </a:r>
            <a:endParaRPr lang="en-US" sz="2000"/>
          </a:p>
          <a:p>
            <a:pPr>
              <a:lnSpc>
                <a:spcPct val="80000"/>
              </a:lnSpc>
              <a:buSzPct val="160000"/>
              <a:buFont typeface="Wingdings" pitchFamily="2" charset="2"/>
              <a:buChar char="M"/>
            </a:pPr>
            <a:endParaRPr lang="ru-RU" sz="2000"/>
          </a:p>
          <a:p>
            <a:pPr>
              <a:lnSpc>
                <a:spcPct val="80000"/>
              </a:lnSpc>
              <a:buSzPct val="160000"/>
              <a:buFont typeface="Wingdings" pitchFamily="2" charset="2"/>
              <a:buChar char="M"/>
            </a:pPr>
            <a:r>
              <a:rPr lang="ru-RU" sz="2000"/>
              <a:t>В начале 1980-х годов А. К. Дьюдни</a:t>
            </a:r>
            <a:r>
              <a:rPr lang="en-US" sz="2000"/>
              <a:t> </a:t>
            </a:r>
            <a:r>
              <a:rPr lang="ru-RU" sz="2000"/>
              <a:t>разработал разновидность этой игры под названием </a:t>
            </a:r>
            <a:r>
              <a:rPr lang="ru-RU" sz="2000">
                <a:hlinkClick r:id="rId3" tooltip="Бой в памяти"/>
              </a:rPr>
              <a:t>«Бой в памяти»</a:t>
            </a:r>
            <a:endParaRPr lang="ru-RU" sz="20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23850" y="788988"/>
            <a:ext cx="91440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>
              <a:tabLst>
                <a:tab pos="685800" algn="l"/>
              </a:tabLst>
            </a:pPr>
            <a:r>
              <a:rPr lang="ru-RU" sz="1600" b="1" u="sng">
                <a:hlinkClick r:id="rId2"/>
              </a:rPr>
              <a:t>Сетевые черви</a:t>
            </a:r>
            <a:endParaRPr lang="ru-RU" sz="1600" b="1" u="sng"/>
          </a:p>
          <a:p>
            <a:pPr indent="457200" algn="ctr">
              <a:tabLst>
                <a:tab pos="685800" algn="l"/>
              </a:tabLst>
            </a:pPr>
            <a:endParaRPr lang="ru-RU" sz="1600" b="1" u="sng"/>
          </a:p>
          <a:p>
            <a:pPr indent="457200" algn="ctr">
              <a:tabLst>
                <a:tab pos="685800" algn="l"/>
              </a:tabLst>
            </a:pPr>
            <a:r>
              <a:rPr lang="ru-RU" sz="1600"/>
              <a:t>программы, распространяющие свои копии</a:t>
            </a:r>
          </a:p>
          <a:p>
            <a:pPr indent="457200" algn="ctr">
              <a:tabLst>
                <a:tab pos="685800" algn="l"/>
              </a:tabLst>
            </a:pPr>
            <a:r>
              <a:rPr lang="ru-RU" sz="1600"/>
              <a:t>по локальным и/или глобальным сетям с целью:</a:t>
            </a:r>
          </a:p>
          <a:p>
            <a:pPr indent="457200">
              <a:buSzPct val="8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Проникновения на удаленные компьютеры; </a:t>
            </a:r>
          </a:p>
          <a:p>
            <a:pPr indent="457200">
              <a:buSzPct val="8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запуска своей копии на удаленном компьютере; </a:t>
            </a:r>
          </a:p>
          <a:p>
            <a:pPr indent="457200">
              <a:buSzPct val="8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дальнейшего распространения на другие компьютеры в сети. </a:t>
            </a:r>
          </a:p>
          <a:p>
            <a:pPr indent="457200">
              <a:tabLst>
                <a:tab pos="685800" algn="l"/>
              </a:tabLst>
            </a:pPr>
            <a:endParaRPr lang="ru-RU" sz="1600"/>
          </a:p>
          <a:p>
            <a:pPr indent="457200">
              <a:tabLst>
                <a:tab pos="685800" algn="l"/>
              </a:tabLst>
            </a:pPr>
            <a:r>
              <a:rPr lang="ru-RU" sz="1600"/>
              <a:t>Для своего распространения сетевые черви используют разнообразные компьютерные и мобильные сети: </a:t>
            </a:r>
          </a:p>
          <a:p>
            <a:pPr indent="457200">
              <a:buSzPct val="8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электронную почту, </a:t>
            </a:r>
          </a:p>
          <a:p>
            <a:pPr indent="457200">
              <a:buSzPct val="8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системы обмена мгновенными сообщениями, </a:t>
            </a:r>
          </a:p>
          <a:p>
            <a:pPr indent="457200">
              <a:buSzPct val="8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IRC-сети, </a:t>
            </a:r>
          </a:p>
          <a:p>
            <a:pPr indent="457200">
              <a:buSzPct val="80000"/>
              <a:buFont typeface="Webdings" pitchFamily="18" charset="2"/>
              <a:buChar char="!"/>
              <a:tabLst>
                <a:tab pos="685800" algn="l"/>
              </a:tabLst>
            </a:pPr>
            <a:r>
              <a:rPr lang="ru-RU" sz="1600"/>
              <a:t>сети обмена данными между мобильными устройствами и т. д.</a:t>
            </a:r>
          </a:p>
          <a:p>
            <a:pPr indent="457200">
              <a:tabLst>
                <a:tab pos="685800" algn="l"/>
              </a:tabLst>
            </a:pPr>
            <a:endParaRPr lang="ru-RU" sz="1600"/>
          </a:p>
          <a:p>
            <a:pPr indent="457200">
              <a:tabLst>
                <a:tab pos="685800" algn="l"/>
              </a:tabLst>
            </a:pPr>
            <a:r>
              <a:rPr lang="ru-RU" sz="1600"/>
              <a:t>Большинство известных червей распространяется в виде файлов: </a:t>
            </a:r>
          </a:p>
          <a:p>
            <a:pPr indent="457200">
              <a:buSzPct val="80000"/>
              <a:buFont typeface="Webdings" pitchFamily="18" charset="2"/>
              <a:buChar char=""/>
              <a:tabLst>
                <a:tab pos="685800" algn="l"/>
              </a:tabLst>
            </a:pPr>
            <a:r>
              <a:rPr lang="ru-RU" sz="1600"/>
              <a:t>вложение в электронное письмо,</a:t>
            </a:r>
          </a:p>
          <a:p>
            <a:pPr indent="457200">
              <a:buSzPct val="80000"/>
              <a:buFont typeface="Webdings" pitchFamily="18" charset="2"/>
              <a:buChar char=""/>
              <a:tabLst>
                <a:tab pos="685800" algn="l"/>
              </a:tabLst>
            </a:pPr>
            <a:r>
              <a:rPr lang="ru-RU" sz="1600"/>
              <a:t>ссылка на зараженный файл на каком-либо веб- или FTP-ресурсе в ICQ- и IRC-сообщениях и т. д.</a:t>
            </a:r>
          </a:p>
          <a:p>
            <a:pPr indent="457200">
              <a:buSzPct val="80000"/>
              <a:buFont typeface="Webdings" pitchFamily="18" charset="2"/>
              <a:buChar char=""/>
              <a:tabLst>
                <a:tab pos="685800" algn="l"/>
              </a:tabLst>
            </a:pPr>
            <a:r>
              <a:rPr lang="ru-RU" sz="1600"/>
              <a:t> Некоторые черви распространяются в виде сетевых пакетов, проникают непосредственно в память компьютера и активизируют свой код.</a:t>
            </a:r>
          </a:p>
          <a:p>
            <a:pPr indent="457200">
              <a:tabLst>
                <a:tab pos="685800" algn="l"/>
              </a:tabLst>
            </a:pPr>
            <a:endParaRPr lang="ru-RU" sz="1600"/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8200"/>
            <a:ext cx="1368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 cstate="print"/>
          <a:srcRect l="10599" r="10599"/>
          <a:stretch>
            <a:fillRect/>
          </a:stretch>
        </p:blipFill>
        <p:spPr bwMode="auto">
          <a:xfrm>
            <a:off x="6877050" y="3082925"/>
            <a:ext cx="803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5" cstate="print"/>
          <a:srcRect t="8275" b="8275"/>
          <a:stretch>
            <a:fillRect/>
          </a:stretch>
        </p:blipFill>
        <p:spPr bwMode="auto">
          <a:xfrm>
            <a:off x="7885113" y="3068638"/>
            <a:ext cx="9810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6" cstate="print"/>
          <a:srcRect l="6934" t="8891" r="6934" b="8891"/>
          <a:stretch>
            <a:fillRect/>
          </a:stretch>
        </p:blipFill>
        <p:spPr bwMode="auto">
          <a:xfrm>
            <a:off x="5795963" y="3140075"/>
            <a:ext cx="895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</p:bldLst>
  </p:timing>
</p:sld>
</file>

<file path=ppt/theme/theme1.xml><?xml version="1.0" encoding="utf-8"?>
<a:theme xmlns:a="http://schemas.openxmlformats.org/drawingml/2006/main" name="Тарелка">
  <a:themeElements>
    <a:clrScheme name="Тарелка 2">
      <a:dk1>
        <a:srgbClr val="6A4700"/>
      </a:dk1>
      <a:lt1>
        <a:srgbClr val="FFFFFF"/>
      </a:lt1>
      <a:dk2>
        <a:srgbClr val="522900"/>
      </a:dk2>
      <a:lt2>
        <a:srgbClr val="FFFF99"/>
      </a:lt2>
      <a:accent1>
        <a:srgbClr val="CC9900"/>
      </a:accent1>
      <a:accent2>
        <a:srgbClr val="9C7300"/>
      </a:accent2>
      <a:accent3>
        <a:srgbClr val="B3ACAA"/>
      </a:accent3>
      <a:accent4>
        <a:srgbClr val="DADADA"/>
      </a:accent4>
      <a:accent5>
        <a:srgbClr val="E2CAAA"/>
      </a:accent5>
      <a:accent6>
        <a:srgbClr val="8D6800"/>
      </a:accent6>
      <a:hlink>
        <a:srgbClr val="FF9900"/>
      </a:hlink>
      <a:folHlink>
        <a:srgbClr val="FFFF66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738</Words>
  <Application>Microsoft Office PowerPoint</Application>
  <PresentationFormat>Экран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Webdings</vt:lpstr>
      <vt:lpstr>Тарелка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МССУОР1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 вирусы</dc:title>
  <dc:creator>Шегай</dc:creator>
  <cp:lastModifiedBy>irene</cp:lastModifiedBy>
  <cp:revision>20</cp:revision>
  <dcterms:created xsi:type="dcterms:W3CDTF">2007-02-08T13:09:41Z</dcterms:created>
  <dcterms:modified xsi:type="dcterms:W3CDTF">2016-03-28T20:51:38Z</dcterms:modified>
</cp:coreProperties>
</file>